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19"/>
  </p:notesMasterIdLst>
  <p:handoutMasterIdLst>
    <p:handoutMasterId r:id="rId20"/>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49" r:id="rId15"/>
    <p:sldId id="363" r:id="rId16"/>
    <p:sldId id="353" r:id="rId17"/>
    <p:sldId id="297"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Noto Sans" panose="020B0604020202020204" charset="0"/>
      <p:regular r:id="rId30"/>
      <p:bold r:id="rId31"/>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8"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88249" autoAdjust="0"/>
  </p:normalViewPr>
  <p:slideViewPr>
    <p:cSldViewPr snapToGrid="0">
      <p:cViewPr varScale="1">
        <p:scale>
          <a:sx n="100" d="100"/>
          <a:sy n="100" d="100"/>
        </p:scale>
        <p:origin x="390" y="96"/>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3-pointers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3-pointers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2021-04-12</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b="1" dirty="0"/>
              <a:t>[Bhavika]</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Group 1; Myself – Bhavika, (Cindy – Say Hi) and (Dennis. – Say Hello)</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excited to present the Project we worked on this winter term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importance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Second phase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identify the underperformers (based on the features identified in the Phase 1) and replace them with non-Toronto players who rate better for those features.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is an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 the Toronto stats for 2019-2020, Establish the baseline for performance for the 3 important features, Select Toronto player with the below average performance for those and above average performance for Non-Toronto players. We replace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run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should give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speaker - Cindy]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01 – Graph]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The average plus minus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a:t>
            </a:r>
            <a:r>
              <a:rPr lang="en-US" sz="2400" kern="1200" dirty="0" err="1">
                <a:solidFill>
                  <a:schemeClr val="tx1"/>
                </a:solidFill>
                <a:effectLst/>
                <a:latin typeface="+mn-lt"/>
                <a:cs typeface="Times New Roman" panose="02020603050405020304" pitchFamily="18" charset="0"/>
              </a:rPr>
              <a:t>mo</a:t>
            </a:r>
            <a:r>
              <a:rPr lang="en-US" sz="2400" kern="1200" dirty="0">
                <a:solidFill>
                  <a:schemeClr val="tx1"/>
                </a:solidFill>
                <a:effectLst/>
                <a:latin typeface="+mn-lt"/>
                <a:cs typeface="Times New Roman" panose="02020603050405020304" pitchFamily="18" charset="0"/>
              </a:rPr>
              <a:t>-</a:t>
            </a:r>
            <a:r>
              <a:rPr lang="en-US" sz="2400" kern="1200" dirty="0" err="1">
                <a:solidFill>
                  <a:schemeClr val="tx1"/>
                </a:solidFill>
                <a:effectLst/>
                <a:latin typeface="+mn-lt"/>
                <a:cs typeface="Times New Roman" panose="02020603050405020304" pitchFamily="18" charset="0"/>
              </a:rPr>
              <a:t>rie</a:t>
            </a:r>
            <a:r>
              <a:rPr lang="en-US" sz="2400" kern="1200" dirty="0">
                <a:solidFill>
                  <a:schemeClr val="tx1"/>
                </a:solidFill>
                <a:effectLst/>
                <a:latin typeface="+mn-lt"/>
                <a:cs typeface="Times New Roman" panose="02020603050405020304" pitchFamily="18" charset="0"/>
              </a:rPr>
              <a:t> Ponds had a higher PER, but overall, his performance is under the average.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TOR Average Stats]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baseline to select the replaced players from NON-TORONTO Teams.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as we know the TOP players are not able to be obtained, so we set both lower and upper limit;</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$8.4M.</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05 – NON-TOR Replaced Players]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has slight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handoff - Dennis]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 </a:t>
            </a:r>
            <a:r>
              <a:rPr lang="en-US" sz="1400" dirty="0">
                <a:solidFill>
                  <a:srgbClr val="2D2E2D"/>
                </a:solidFill>
                <a:latin typeface="+mn-lt"/>
              </a:rPr>
              <a:t>6 players stats are listed on the graph. </a:t>
            </a:r>
            <a:endParaRPr lang="en-US" sz="1400" kern="1200" dirty="0">
              <a:solidFill>
                <a:srgbClr val="2D2E2D"/>
              </a:solidFill>
              <a:latin typeface="+mn-lt"/>
              <a:ea typeface="+mn-ea"/>
              <a:cs typeface="+mn-cs"/>
            </a:endParaRPr>
          </a:p>
          <a:p>
            <a:pPr marL="0" marR="0" lvl="0" indent="0" algn="l" defTabSz="995690" rtl="0" eaLnBrk="1" latinLnBrk="0" hangingPunct="1">
              <a:lnSpc>
                <a:spcPct val="100000"/>
              </a:lnSpc>
              <a:spcBef>
                <a:spcPts val="0"/>
              </a:spcBef>
              <a:spcAft>
                <a:spcPts val="0"/>
              </a:spcAft>
              <a:buClr>
                <a:srgbClr val="000000"/>
              </a:buClr>
              <a:buSzPts val="1400"/>
              <a:buFont typeface="Arial"/>
              <a:buNone/>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02 – TOR players]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The first 3 are the current Toronto Raptors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03 – TOR players]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latin typeface="+mn-lt"/>
              </a:rPr>
              <a:t>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07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08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indent="0" rtl="0" latinLnBrk="0">
              <a:spcBef>
                <a:spcPts val="0"/>
              </a:spcBef>
              <a:spcAft>
                <a:spcPts val="0"/>
              </a:spcAft>
            </a:pPr>
            <a:r>
              <a:rPr lang="en-US" sz="1400" b="1"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endPar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endParaRP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Fondly and informally called “We the north”.</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finally became the champions for the first time in 2019. This chart shows the wins for each season for the Toronto Raptors. The team’s performance has been in decline since then.</a:t>
            </a:r>
            <a:r>
              <a:rPr lang="en-US" sz="1400" dirty="0">
                <a:solidFill>
                  <a:srgbClr val="000000"/>
                </a:solidFill>
                <a:effectLst/>
                <a:latin typeface="Arial" panose="020B0604020202020204" pitchFamily="34" charset="0"/>
              </a:rPr>
              <a:t> </a:t>
            </a:r>
          </a:p>
          <a:p>
            <a:pPr marL="0" marR="0" rtl="0" latinLnBrk="0">
              <a:lnSpc>
                <a:spcPct val="107000"/>
              </a:lnSpc>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determine what features affect team wins and predict how they can be improved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recognize which features are important to the Toronto Raptors team to produce more wins in the regular season.</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In the cumbersome-multistep data collection process, we have used multiple sources.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through </a:t>
            </a:r>
            <a:r>
              <a:rPr lang="en-US" sz="2000" u="sng"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sng"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Endpoint </a:t>
            </a:r>
            <a:r>
              <a:rPr lang="en-US" sz="2000" i="0" dirty="0" err="1">
                <a:effectLst/>
                <a:latin typeface="+mn-lt"/>
                <a:ea typeface="Calibri" panose="020F0502020204030204" pitchFamily="34" charset="0"/>
                <a:cs typeface="Calibri" panose="020F0502020204030204" pitchFamily="34" charset="0"/>
              </a:rPr>
              <a:t>playergamelogs</a:t>
            </a:r>
            <a:r>
              <a:rPr lang="en-US" sz="2000" i="0" dirty="0">
                <a:effectLst/>
                <a:latin typeface="+mn-lt"/>
                <a:ea typeface="Calibri" panose="020F0502020204030204" pitchFamily="34" charset="0"/>
                <a:cs typeface="Calibri" panose="020F0502020204030204" pitchFamily="34" charset="0"/>
              </a:rPr>
              <a:t> fetches player statistics for each game. </a:t>
            </a:r>
            <a:r>
              <a:rPr lang="en-CA" sz="2000" dirty="0">
                <a:effectLst/>
                <a:latin typeface="Calibri" panose="020F0502020204030204" pitchFamily="34" charset="0"/>
                <a:ea typeface="Times New Roman" panose="02020603050405020304" pitchFamily="18" charset="0"/>
                <a:cs typeface="Calibri" panose="020F0502020204030204" pitchFamily="34" charset="0"/>
              </a:rPr>
              <a:t>To closely represent the players of the current era, the scope of this analysis is to focus on the historical player data from 2005 to 2020. </a:t>
            </a:r>
            <a:r>
              <a:rPr lang="en-US" sz="2000" i="0" dirty="0">
                <a:effectLst/>
                <a:latin typeface="+mn-lt"/>
                <a:ea typeface="Calibri" panose="020F0502020204030204" pitchFamily="34" charset="0"/>
                <a:cs typeface="Calibri" panose="020F0502020204030204" pitchFamily="34" charset="0"/>
              </a:rPr>
              <a:t>This dataset consists of more than 450k </a:t>
            </a:r>
            <a:r>
              <a:rPr lang="en-US" altLang="ko-KR" sz="2000" i="0" kern="1200" dirty="0">
                <a:solidFill>
                  <a:schemeClr val="tx1"/>
                </a:solidFill>
                <a:latin typeface="+mn-lt"/>
                <a:ea typeface="+mn-ea"/>
                <a:cs typeface="Calibri" panose="020F0502020204030204" pitchFamily="34" charset="0"/>
              </a:rPr>
              <a:t>rows and 34 features.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Salary data was drawn from ESPN and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websites using web scraping for currently active 489 NBA players.</a:t>
            </a:r>
            <a:r>
              <a:rPr lang="en-US" sz="1800" b="0" i="0" u="none" strike="noStrike" cap="none" dirty="0">
                <a:solidFill>
                  <a:schemeClr val="dk1"/>
                </a:solidFill>
                <a:latin typeface="+mn-lt"/>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2D2E2D"/>
                </a:solidFill>
                <a:latin typeface="+mn-lt"/>
                <a:cs typeface="Calibri" panose="020F0502020204030204" pitchFamily="34" charset="0"/>
              </a:rPr>
              <a:t>We can relate this dataset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older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Bhavika]</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the Primary Objective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1"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is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These are advanced NBA statistics analysts used to distinguish player utilization or effectiveness which we use later in our modeling and analysis. We selected 2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 the target variable, prepare data by season type, Drop strongly correlated features.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build different models, identify Top 3 important features for winning, Compare the performances of the models and select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latinLnBrk="0"/>
            <a:endParaRPr lang="en-US" sz="1400" baseline="0" dirty="0">
              <a:latin typeface="+mn-lt"/>
            </a:endParaRPr>
          </a:p>
          <a:p>
            <a:pPr marL="0" latinLnBrk="0"/>
            <a:r>
              <a:rPr lang="en-US" sz="1400" baseline="0" dirty="0">
                <a:latin typeface="+mn-lt"/>
              </a:rPr>
              <a:t>I will continue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a:t>
            </a:r>
            <a:r>
              <a:rPr lang="en-US" sz="1400" u="none" kern="1200" dirty="0">
                <a:solidFill>
                  <a:srgbClr val="2D2E2D"/>
                </a:solidFill>
                <a:latin typeface="+mn-lt"/>
                <a:ea typeface="+mn-ea"/>
                <a:cs typeface="+mn-cs"/>
              </a:rPr>
              <a:t>Holl-</a:t>
            </a:r>
            <a:r>
              <a:rPr lang="en-US" sz="1400" u="none" kern="1200" dirty="0" err="1">
                <a:solidFill>
                  <a:srgbClr val="2D2E2D"/>
                </a:solidFill>
                <a:latin typeface="+mn-lt"/>
                <a:ea typeface="+mn-ea"/>
                <a:cs typeface="+mn-cs"/>
              </a:rPr>
              <a:t>ing</a:t>
            </a:r>
            <a:r>
              <a:rPr lang="en-US" sz="1400" u="none" kern="1200" dirty="0">
                <a:solidFill>
                  <a:srgbClr val="2D2E2D"/>
                </a:solidFill>
                <a:latin typeface="+mn-lt"/>
                <a:ea typeface="+mn-ea"/>
                <a:cs typeface="+mn-cs"/>
              </a:rPr>
              <a:t>-</a:t>
            </a:r>
            <a:r>
              <a:rPr lang="en-US" sz="1400" u="none" kern="1200" dirty="0" err="1">
                <a:solidFill>
                  <a:srgbClr val="2D2E2D"/>
                </a:solidFill>
                <a:latin typeface="+mn-lt"/>
                <a:ea typeface="+mn-ea"/>
                <a:cs typeface="+mn-cs"/>
              </a:rPr>
              <a:t>er's</a:t>
            </a:r>
            <a:r>
              <a:rPr lang="en-US" sz="1400" u="none" kern="1200" dirty="0">
                <a:solidFill>
                  <a:srgbClr val="2D2E2D"/>
                </a:solidFill>
                <a:latin typeface="+mn-lt"/>
                <a:ea typeface="+mn-ea"/>
                <a:cs typeface="+mn-cs"/>
              </a:rPr>
              <a:t>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vertical axis is the PER number for each player.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Next,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Kyle]</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1" dirty="0">
              <a:solidFill>
                <a:srgbClr val="2D2E2D"/>
              </a:solidFill>
              <a:latin typeface="+mn-lt"/>
            </a:endParaRPr>
          </a:p>
          <a:p>
            <a:pPr marL="285750" marR="0" lvl="0" indent="-2857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From the chart, Kyle had the highest PIE with a value of 17.9.</a:t>
            </a:r>
            <a:r>
              <a:rPr lang="en-US" sz="1400" b="1" dirty="0">
                <a:solidFill>
                  <a:srgbClr val="2D2E2D"/>
                </a:solidFill>
                <a:latin typeface="+mn-lt"/>
              </a:rPr>
              <a:t>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3"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2193278948"/>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06458" y="1795414"/>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2763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6422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6526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6774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4506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2239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20821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34401" y="5904000"/>
            <a:ext cx="5899674" cy="7200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4"/>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8"/>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0"/>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12"/>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3"/>
                                        </p:tgtEl>
                                        <p:attrNameLst>
                                          <p:attrName>style.visibility</p:attrName>
                                        </p:attrNameLst>
                                      </p:cBhvr>
                                      <p:to>
                                        <p:strVal val="hidden"/>
                                      </p:to>
                                    </p:set>
                                  </p:childTnLst>
                                </p:cTn>
                              </p:par>
                              <p:par>
                                <p:cTn id="46" presetID="1"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A0DD71-825C-4331-95C1-81459F90E844}"/>
              </a:ext>
            </a:extLst>
          </p:cNvPr>
          <p:cNvPicPr>
            <a:picLocks noChangeAspect="1"/>
          </p:cNvPicPr>
          <p:nvPr/>
        </p:nvPicPr>
        <p:blipFill>
          <a:blip r:embed="rId3"/>
          <a:stretch>
            <a:fillRect/>
          </a:stretch>
        </p:blipFill>
        <p:spPr>
          <a:xfrm>
            <a:off x="2524012" y="3185364"/>
            <a:ext cx="8391525" cy="3143250"/>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34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12" name="Picture 11">
            <a:extLst>
              <a:ext uri="{FF2B5EF4-FFF2-40B4-BE49-F238E27FC236}">
                <a16:creationId xmlns:a16="http://schemas.microsoft.com/office/drawing/2014/main" id="{E9C8EF97-BFE1-4D2E-8007-7B27E0BDA101}"/>
              </a:ext>
            </a:extLst>
          </p:cNvPr>
          <p:cNvPicPr>
            <a:picLocks noChangeAspect="1"/>
          </p:cNvPicPr>
          <p:nvPr/>
        </p:nvPicPr>
        <p:blipFill>
          <a:blip r:embed="rId4"/>
          <a:stretch>
            <a:fillRect/>
          </a:stretch>
        </p:blipFill>
        <p:spPr>
          <a:xfrm>
            <a:off x="5295232" y="3829050"/>
            <a:ext cx="5553075" cy="533400"/>
          </a:xfrm>
          <a:prstGeom prst="rect">
            <a:avLst/>
          </a:prstGeom>
          <a:ln w="50800">
            <a:solidFill>
              <a:srgbClr val="C00000"/>
            </a:solidFill>
          </a:ln>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fade">
                                      <p:cBhvr>
                                        <p:cTn id="26" dur="500"/>
                                        <p:tgtEl>
                                          <p:spTgt spid="9">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animEffect transition="in" filter="fade">
                                      <p:cBhvr>
                                        <p:cTn id="29" dur="500"/>
                                        <p:tgtEl>
                                          <p:spTgt spid="9">
                                            <p:txEl>
                                              <p:pRg st="2" end="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fade">
                                      <p:cBhvr>
                                        <p:cTn id="32" dur="500"/>
                                        <p:tgtEl>
                                          <p:spTgt spid="9">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10971372" cy="798753"/>
          </a:xfrm>
        </p:spPr>
        <p:txBody>
          <a:bodyPr/>
          <a:lstStyle/>
          <a:p>
            <a:r>
              <a:rPr lang="en-US" altLang="ko-KR" dirty="0"/>
              <a:t>Data Analysis – Phase 1</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par>
                                <p:cTn id="79" presetID="10"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par>
                                <p:cTn id="85" presetID="10" presetClass="entr" presetSubtype="0"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CB2F10F7-278D-4583-BD77-E9A1291E3409}"/>
              </a:ext>
            </a:extLst>
          </p:cNvPr>
          <p:cNvSpPr txBox="1"/>
          <p:nvPr/>
        </p:nvSpPr>
        <p:spPr>
          <a:xfrm>
            <a:off x="1909720" y="2045325"/>
            <a:ext cx="9556693" cy="461665"/>
          </a:xfrm>
          <a:prstGeom prst="rect">
            <a:avLst/>
          </a:prstGeom>
          <a:noFill/>
        </p:spPr>
        <p:txBody>
          <a:bodyPr wrap="square" rtlCol="0">
            <a:spAutoFit/>
          </a:bodyPr>
          <a:lstStyle/>
          <a:p>
            <a:pPr algn="ctr"/>
            <a:r>
              <a:rPr lang="en-CA" altLang="en-US" sz="1200" b="1" i="1" dirty="0">
                <a:solidFill>
                  <a:srgbClr val="87334A"/>
                </a:solidFill>
              </a:rPr>
              <a:t>PER = (FGM x 85.910 + STL x 53.897 + FG3M x 51.757 + FTM x 46.845 + BLK x 39.190 + OREB x 39.190 + AST x 34.677 </a:t>
            </a:r>
          </a:p>
          <a:p>
            <a:pPr algn="ctr"/>
            <a:r>
              <a:rPr lang="en-CA" altLang="en-US" sz="1200" b="1" i="1" dirty="0">
                <a:solidFill>
                  <a:srgbClr val="87334A"/>
                </a:solidFill>
              </a:rPr>
              <a:t>+ DREB x 14.707 - PF x 17.174 – (FTA-FTM) x 20.091 – (FGA-FGM) x 39.190 - TOV x 53.897) * (1 / MIN)</a:t>
            </a:r>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712888" y="966748"/>
            <a:ext cx="9761618" cy="91062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2400" dirty="0"/>
          </a:p>
          <a:p>
            <a:pPr marL="0" indent="0" algn="ctr"/>
            <a:r>
              <a:rPr lang="en-US" altLang="ko-KR" sz="2400" dirty="0">
                <a:solidFill>
                  <a:srgbClr val="87334A"/>
                </a:solidFill>
              </a:rPr>
              <a:t>Top 10 Toronto Raptors Player Impact Estimate (PIE) for Season Year 2019-20</a:t>
            </a:r>
          </a:p>
          <a:p>
            <a:pPr marL="0" indent="0" algn="ctr"/>
            <a:endParaRPr lang="en-US" altLang="ko-KR" sz="2400" b="1" dirty="0"/>
          </a:p>
          <a:p>
            <a:pPr algn="ctr"/>
            <a:r>
              <a:rPr lang="en-US" altLang="en-US" sz="2400" dirty="0">
                <a:solidFill>
                  <a:srgbClr val="87334A"/>
                </a:solidFill>
              </a:rPr>
              <a:t>           </a:t>
            </a:r>
            <a:endParaRPr lang="en-CA" altLang="en-US" sz="2400" dirty="0">
              <a:solidFill>
                <a:srgbClr val="87334A"/>
              </a:solidFill>
            </a:endParaRP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
        <p:nvSpPr>
          <p:cNvPr id="7" name="TextBox 6">
            <a:extLst>
              <a:ext uri="{FF2B5EF4-FFF2-40B4-BE49-F238E27FC236}">
                <a16:creationId xmlns:a16="http://schemas.microsoft.com/office/drawing/2014/main" id="{AA355A15-B43B-4B79-B17C-DB73F0810D84}"/>
              </a:ext>
            </a:extLst>
          </p:cNvPr>
          <p:cNvSpPr txBox="1"/>
          <p:nvPr/>
        </p:nvSpPr>
        <p:spPr>
          <a:xfrm>
            <a:off x="3209924" y="2034570"/>
            <a:ext cx="8264581" cy="461665"/>
          </a:xfrm>
          <a:prstGeom prst="rect">
            <a:avLst/>
          </a:prstGeom>
          <a:noFill/>
        </p:spPr>
        <p:txBody>
          <a:bodyPr wrap="square" rtlCol="0">
            <a:spAutoFit/>
          </a:bodyPr>
          <a:lstStyle/>
          <a:p>
            <a:pPr algn="ctr"/>
            <a:r>
              <a:rPr lang="en-CA" altLang="en-US" sz="1200" b="1" i="1" dirty="0">
                <a:solidFill>
                  <a:srgbClr val="87334A"/>
                </a:solidFill>
              </a:rPr>
              <a:t>[PTS + FGM + FTM - FGA - FTA + DREB + (0.5 * OREB) + AST + STL + (0.5 * BLK) - PF – TOV] </a:t>
            </a:r>
          </a:p>
          <a:p>
            <a:pPr algn="ctr"/>
            <a:r>
              <a:rPr lang="en-CA" altLang="en-US" sz="1200" b="1" i="1" dirty="0">
                <a:solidFill>
                  <a:srgbClr val="87334A"/>
                </a:solidFill>
              </a:rPr>
              <a:t>[GmPTS + </a:t>
            </a:r>
            <a:r>
              <a:rPr lang="en-CA" altLang="en-US" sz="1200" b="1" i="1" dirty="0" err="1">
                <a:solidFill>
                  <a:srgbClr val="87334A"/>
                </a:solidFill>
              </a:rPr>
              <a:t>GmFGM</a:t>
            </a:r>
            <a:r>
              <a:rPr lang="en-CA" altLang="en-US" sz="1200" b="1" i="1" dirty="0">
                <a:solidFill>
                  <a:srgbClr val="87334A"/>
                </a:solidFill>
              </a:rPr>
              <a:t> + </a:t>
            </a:r>
            <a:r>
              <a:rPr lang="en-CA" altLang="en-US" sz="1200" b="1" i="1" dirty="0" err="1">
                <a:solidFill>
                  <a:srgbClr val="87334A"/>
                </a:solidFill>
              </a:rPr>
              <a:t>GmFTM</a:t>
            </a:r>
            <a:r>
              <a:rPr lang="en-CA" altLang="en-US" sz="1200" b="1" i="1" dirty="0">
                <a:solidFill>
                  <a:srgbClr val="87334A"/>
                </a:solidFill>
              </a:rPr>
              <a:t> – </a:t>
            </a:r>
            <a:r>
              <a:rPr lang="en-CA" altLang="en-US" sz="1200" b="1" i="1" dirty="0" err="1">
                <a:solidFill>
                  <a:srgbClr val="87334A"/>
                </a:solidFill>
              </a:rPr>
              <a:t>GmFGA</a:t>
            </a:r>
            <a:r>
              <a:rPr lang="en-CA" altLang="en-US" sz="1200" b="1" i="1" dirty="0">
                <a:solidFill>
                  <a:srgbClr val="87334A"/>
                </a:solidFill>
              </a:rPr>
              <a:t> - </a:t>
            </a:r>
            <a:r>
              <a:rPr lang="en-CA" altLang="en-US" sz="1200" b="1" i="1" dirty="0" err="1">
                <a:solidFill>
                  <a:srgbClr val="87334A"/>
                </a:solidFill>
              </a:rPr>
              <a:t>GmFTA</a:t>
            </a:r>
            <a:r>
              <a:rPr lang="en-CA" altLang="en-US" sz="1200" b="1" i="1" dirty="0">
                <a:solidFill>
                  <a:srgbClr val="87334A"/>
                </a:solidFill>
              </a:rPr>
              <a:t> + </a:t>
            </a:r>
            <a:r>
              <a:rPr lang="en-CA" altLang="en-US" sz="1200" b="1" i="1" dirty="0" err="1">
                <a:solidFill>
                  <a:srgbClr val="87334A"/>
                </a:solidFill>
              </a:rPr>
              <a:t>GmDREB</a:t>
            </a:r>
            <a:r>
              <a:rPr lang="en-CA" altLang="en-US" sz="1200" b="1" i="1" dirty="0">
                <a:solidFill>
                  <a:srgbClr val="87334A"/>
                </a:solidFill>
              </a:rPr>
              <a:t> + (0.5 * </a:t>
            </a:r>
            <a:r>
              <a:rPr lang="en-CA" altLang="en-US" sz="1200" b="1" i="1" dirty="0" err="1">
                <a:solidFill>
                  <a:srgbClr val="87334A"/>
                </a:solidFill>
              </a:rPr>
              <a:t>GmOREB</a:t>
            </a:r>
            <a:r>
              <a:rPr lang="en-CA" altLang="en-US" sz="1200" b="1" i="1" dirty="0">
                <a:solidFill>
                  <a:srgbClr val="87334A"/>
                </a:solidFill>
              </a:rPr>
              <a:t>) + </a:t>
            </a:r>
            <a:r>
              <a:rPr lang="en-CA" altLang="en-US" sz="1200" b="1" i="1" dirty="0" err="1">
                <a:solidFill>
                  <a:srgbClr val="87334A"/>
                </a:solidFill>
              </a:rPr>
              <a:t>GmAST</a:t>
            </a:r>
            <a:r>
              <a:rPr lang="en-CA" altLang="en-US" sz="1200" b="1" i="1" dirty="0">
                <a:solidFill>
                  <a:srgbClr val="87334A"/>
                </a:solidFill>
              </a:rPr>
              <a:t> + </a:t>
            </a:r>
            <a:r>
              <a:rPr lang="en-CA" altLang="en-US" sz="1200" b="1" i="1" dirty="0" err="1">
                <a:solidFill>
                  <a:srgbClr val="87334A"/>
                </a:solidFill>
              </a:rPr>
              <a:t>GmSTL</a:t>
            </a:r>
            <a:r>
              <a:rPr lang="en-CA" altLang="en-US" sz="1200" b="1" i="1" dirty="0">
                <a:solidFill>
                  <a:srgbClr val="87334A"/>
                </a:solidFill>
              </a:rPr>
              <a:t> + (0.5 * </a:t>
            </a:r>
            <a:r>
              <a:rPr lang="en-CA" altLang="en-US" sz="1200" b="1" i="1" dirty="0" err="1">
                <a:solidFill>
                  <a:srgbClr val="87334A"/>
                </a:solidFill>
              </a:rPr>
              <a:t>GmBLK</a:t>
            </a:r>
            <a:r>
              <a:rPr lang="en-CA" altLang="en-US" sz="1200" b="1" i="1" dirty="0">
                <a:solidFill>
                  <a:srgbClr val="87334A"/>
                </a:solidFill>
              </a:rPr>
              <a:t>) - </a:t>
            </a:r>
            <a:r>
              <a:rPr lang="en-CA" altLang="en-US" sz="1200" b="1" i="1" dirty="0" err="1">
                <a:solidFill>
                  <a:srgbClr val="87334A"/>
                </a:solidFill>
              </a:rPr>
              <a:t>GmPF</a:t>
            </a:r>
            <a:r>
              <a:rPr lang="en-CA" altLang="en-US" sz="1200" b="1" i="1" dirty="0">
                <a:solidFill>
                  <a:srgbClr val="87334A"/>
                </a:solidFill>
              </a:rPr>
              <a:t> – </a:t>
            </a:r>
            <a:r>
              <a:rPr lang="en-CA" altLang="en-US" sz="1200" b="1" i="1" dirty="0" err="1">
                <a:solidFill>
                  <a:srgbClr val="87334A"/>
                </a:solidFill>
              </a:rPr>
              <a:t>GmTOV</a:t>
            </a:r>
            <a:r>
              <a:rPr lang="en-CA" altLang="en-US" sz="1200" b="1" i="1" dirty="0">
                <a:solidFill>
                  <a:srgbClr val="87334A"/>
                </a:solidFill>
              </a:rPr>
              <a:t>]</a:t>
            </a:r>
          </a:p>
        </p:txBody>
      </p:sp>
      <p:sp>
        <p:nvSpPr>
          <p:cNvPr id="3" name="TextBox 2">
            <a:extLst>
              <a:ext uri="{FF2B5EF4-FFF2-40B4-BE49-F238E27FC236}">
                <a16:creationId xmlns:a16="http://schemas.microsoft.com/office/drawing/2014/main" id="{5E3408C1-3F06-4A9A-B88A-10800615D5C4}"/>
              </a:ext>
            </a:extLst>
          </p:cNvPr>
          <p:cNvSpPr txBox="1"/>
          <p:nvPr/>
        </p:nvSpPr>
        <p:spPr>
          <a:xfrm>
            <a:off x="2862261" y="2126902"/>
            <a:ext cx="695325" cy="276999"/>
          </a:xfrm>
          <a:prstGeom prst="rect">
            <a:avLst/>
          </a:prstGeom>
          <a:noFill/>
        </p:spPr>
        <p:txBody>
          <a:bodyPr wrap="square" rtlCol="0">
            <a:spAutoFit/>
          </a:bodyPr>
          <a:lstStyle/>
          <a:p>
            <a:r>
              <a:rPr lang="en-CA" altLang="en-US" sz="1200" b="1" i="1" dirty="0">
                <a:solidFill>
                  <a:srgbClr val="87334A"/>
                </a:solidFill>
              </a:rPr>
              <a:t>PIE =</a:t>
            </a:r>
            <a:endParaRPr lang="en-CA" sz="1200" dirty="0"/>
          </a:p>
        </p:txBody>
      </p:sp>
      <p:cxnSp>
        <p:nvCxnSpPr>
          <p:cNvPr id="5" name="Straight Connector 4">
            <a:extLst>
              <a:ext uri="{FF2B5EF4-FFF2-40B4-BE49-F238E27FC236}">
                <a16:creationId xmlns:a16="http://schemas.microsoft.com/office/drawing/2014/main" id="{1EA59BF6-D4A6-4485-9306-CAD605894AF6}"/>
              </a:ext>
            </a:extLst>
          </p:cNvPr>
          <p:cNvCxnSpPr/>
          <p:nvPr/>
        </p:nvCxnSpPr>
        <p:spPr>
          <a:xfrm>
            <a:off x="3419475" y="2265401"/>
            <a:ext cx="782955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14220</TotalTime>
  <Words>3492</Words>
  <Application>Microsoft Office PowerPoint</Application>
  <PresentationFormat>Custom</PresentationFormat>
  <Paragraphs>483</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Symbol</vt:lpstr>
      <vt:lpstr>Noto Sans</vt:lpstr>
      <vt:lpstr>굴림체</vt:lpstr>
      <vt:lpstr>Arial</vt:lpstr>
      <vt:lpstr>Calibri Light</vt:lpstr>
      <vt:lpstr>Calibri</vt:lpstr>
      <vt:lpstr>맑은 고딕</vt:lpstr>
      <vt:lpstr>Office 테마</vt:lpstr>
      <vt:lpstr>PROJECT RAPTORS REBOUND</vt:lpstr>
      <vt:lpstr>The Client</vt:lpstr>
      <vt:lpstr>Objectives</vt:lpstr>
      <vt:lpstr>Data</vt:lpstr>
      <vt:lpstr>Initial Analysis</vt:lpstr>
      <vt:lpstr>Data Analysis – Phase 1</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457</cp:revision>
  <dcterms:created xsi:type="dcterms:W3CDTF">2010-02-01T08:03:16Z</dcterms:created>
  <dcterms:modified xsi:type="dcterms:W3CDTF">2021-04-13T03:47:31Z</dcterms:modified>
  <cp:category>www.slidemembers.com</cp:category>
</cp:coreProperties>
</file>